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5" r:id="rId5"/>
    <p:sldId id="263" r:id="rId6"/>
    <p:sldId id="259" r:id="rId7"/>
    <p:sldId id="267" r:id="rId8"/>
    <p:sldId id="260" r:id="rId9"/>
    <p:sldId id="269" r:id="rId10"/>
    <p:sldId id="270" r:id="rId11"/>
    <p:sldId id="271" r:id="rId12"/>
    <p:sldId id="272" r:id="rId13"/>
    <p:sldId id="273" r:id="rId14"/>
    <p:sldId id="264" r:id="rId15"/>
    <p:sldId id="266" r:id="rId16"/>
    <p:sldId id="275" r:id="rId17"/>
    <p:sldId id="276" r:id="rId18"/>
    <p:sldId id="277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50"/>
  </p:normalViewPr>
  <p:slideViewPr>
    <p:cSldViewPr snapToGrid="0">
      <p:cViewPr>
        <p:scale>
          <a:sx n="132" d="100"/>
          <a:sy n="132" d="100"/>
        </p:scale>
        <p:origin x="-136" y="-3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CC3983-B3A4-960A-9AD6-62B9A221F9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77A1E9-AED8-AF8A-1F36-8EB6AD008A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60D0BD-F171-66D4-CE7A-787DFFFCE4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571B0-08A9-B840-8DEC-5206B3EA91C6}" type="datetimeFigureOut">
              <a:rPr lang="en-US" smtClean="0"/>
              <a:t>4/24/23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D0A4A-B383-5B06-C872-F73AD4F732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E08C35-72EA-1351-1242-2EB56EAE51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EFEA1-DF13-1644-8867-4E9DEC17A6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2268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35A538-25BC-3B06-AA02-2EF49C2F50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AC47A9-E916-C720-51F3-1EF7ADBB9B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79CBE8-0D19-908A-E35D-BF02766846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571B0-08A9-B840-8DEC-5206B3EA91C6}" type="datetimeFigureOut">
              <a:rPr lang="en-US" smtClean="0"/>
              <a:t>4/24/23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8FFC44-AB7F-C1D2-FC9A-8E3D4F5F22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221C74-0408-7C1C-42C1-03C7FEAC2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EFEA1-DF13-1644-8867-4E9DEC17A6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4471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81DAEC4-4E91-DEED-9BD0-544B9DF3BF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EA17175-BF39-B7A3-41B1-EFCC51B5C2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ADB557-6052-D74F-70ED-F27277EBB6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571B0-08A9-B840-8DEC-5206B3EA91C6}" type="datetimeFigureOut">
              <a:rPr lang="en-US" smtClean="0"/>
              <a:t>4/24/23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63847D-00E0-92F1-6D69-4BAAC869A3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CA1955-8B5E-8AA1-E8C7-4ECF37315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EFEA1-DF13-1644-8867-4E9DEC17A6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142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1B2AE7-8309-5B7E-14ED-0BAD1DA3B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3EDCB9-F2E0-0A23-1DAC-892AA2E634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F69A9F-4EF3-6DE4-B7DE-243281C533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571B0-08A9-B840-8DEC-5206B3EA91C6}" type="datetimeFigureOut">
              <a:rPr lang="en-US" smtClean="0"/>
              <a:t>4/24/23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BF2B19-82C3-944F-3A57-A12E5D6A1B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E1799D-0423-DD30-6E1E-15E2DA44AC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EFEA1-DF13-1644-8867-4E9DEC17A6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0006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5FAEA-F57C-6DB7-B8D2-524E9CD99B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356BEC-781A-8CCB-50B9-8951ACBAF8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5F3E4D-EE69-2E43-81F0-95C2DAE8B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571B0-08A9-B840-8DEC-5206B3EA91C6}" type="datetimeFigureOut">
              <a:rPr lang="en-US" smtClean="0"/>
              <a:t>4/24/23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A71E60-6766-9ED3-8598-CAA2075FB5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DE8BC6-E1E9-0B32-1D84-B52AAD296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EFEA1-DF13-1644-8867-4E9DEC17A6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2300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D85455-35DB-DD61-2C79-16CAADACFF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01BCE4-150D-FBEB-8E5D-B6150EBE08D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DB99A1-8A8B-2B9C-9AEC-C9B4AD32C6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CA1CE8-2BB5-FDCC-AE22-7B6050B003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571B0-08A9-B840-8DEC-5206B3EA91C6}" type="datetimeFigureOut">
              <a:rPr lang="en-US" smtClean="0"/>
              <a:t>4/24/23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4D1ACE-FE34-ABCD-B2EF-DFC3DADEB6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920BEF-8BE3-059A-8E4F-827351E0A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EFEA1-DF13-1644-8867-4E9DEC17A6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8951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EC58A5-26B6-A5EA-6A13-B3B6CCBC9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EFDF63-89A5-45E0-B451-941762CFB6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16C62B-40CE-9FCF-0A67-AB201E7EE6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2437231-1D00-6672-B626-FFA45C676FD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536BDC4-AA90-9513-CB92-2A577C34937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5222766-B29A-D1AF-6034-8DB2D6792C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571B0-08A9-B840-8DEC-5206B3EA91C6}" type="datetimeFigureOut">
              <a:rPr lang="en-US" smtClean="0"/>
              <a:t>4/24/23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60F187C-D80D-C8E0-A859-9088C67148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C275BA5-0687-828C-0779-578BDB366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EFEA1-DF13-1644-8867-4E9DEC17A6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7323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EEF1FC-F8AF-5F5B-87AE-718A9B5C0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E012750-8A5E-17D2-D63C-4A2DCF47C6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571B0-08A9-B840-8DEC-5206B3EA91C6}" type="datetimeFigureOut">
              <a:rPr lang="en-US" smtClean="0"/>
              <a:t>4/24/23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8F1F7A-0682-9203-47E2-B06DDDA792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FAD491-AE7F-71D4-FC62-FAFA07898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EFEA1-DF13-1644-8867-4E9DEC17A6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6553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88E085E-4585-653C-86B4-FDCCFE95F5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571B0-08A9-B840-8DEC-5206B3EA91C6}" type="datetimeFigureOut">
              <a:rPr lang="en-US" smtClean="0"/>
              <a:t>4/24/23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28F385-83EA-C57F-F1CB-7570C62A3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4E22A5-CB84-04DA-1BC9-6233BF9E92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EFEA1-DF13-1644-8867-4E9DEC17A6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5647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BACAF6-6522-0F32-F81D-5E72B9721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8BDDE5-AE6E-C67A-8648-928EE73845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304DEF-862C-54A7-0621-A168D5E81C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40A286-29B6-5441-9023-7C9EF741CF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571B0-08A9-B840-8DEC-5206B3EA91C6}" type="datetimeFigureOut">
              <a:rPr lang="en-US" smtClean="0"/>
              <a:t>4/24/23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93EDFC-9B2F-C833-4CB0-E81A9CD591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F4B458-2EA6-F775-CA05-5449D1C138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EFEA1-DF13-1644-8867-4E9DEC17A6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5806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E1C0CC-8BEB-B108-1A37-81CD7F230E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EA40125-E51B-61E1-1BDE-4B78BDF3624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9569CF-E404-74DD-2FFD-2F501C026D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9ED639-49DE-2598-ABF3-E4398FD69F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571B0-08A9-B840-8DEC-5206B3EA91C6}" type="datetimeFigureOut">
              <a:rPr lang="en-US" smtClean="0"/>
              <a:t>4/24/23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6BC77B-A2E3-FB72-5F53-9BBE6424EA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65E497-495F-3B59-61A2-3768BD95B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EFEA1-DF13-1644-8867-4E9DEC17A6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5464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C000924-0768-4886-9F5F-564523777B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C4CBAC-11F6-210C-093D-88832F064B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7C9C58-2A16-8328-0F5D-386577EE01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1571B0-08A9-B840-8DEC-5206B3EA91C6}" type="datetimeFigureOut">
              <a:rPr lang="en-US" smtClean="0"/>
              <a:t>4/24/23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A76628-F0C5-6B8A-931C-F408458C61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123D3C-D93D-2EB6-D3CD-6136D9F53E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CEFEA1-DF13-1644-8867-4E9DEC17A6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8002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 descr="Basketball Ring Shot">
            <a:extLst>
              <a:ext uri="{FF2B5EF4-FFF2-40B4-BE49-F238E27FC236}">
                <a16:creationId xmlns:a16="http://schemas.microsoft.com/office/drawing/2014/main" id="{9140826F-3E16-975D-3702-8BA8969AF1B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1" b="1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770C59-B2C4-B28D-49C4-AC03958781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5200">
                <a:solidFill>
                  <a:srgbClr val="FFFFFF"/>
                </a:solidFill>
              </a:rPr>
              <a:t>Project 1: NBA Playoffs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B1998F-9E50-5DB7-278E-CCCEFBE251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Created by: Matt Macrides</a:t>
            </a:r>
          </a:p>
        </p:txBody>
      </p:sp>
    </p:spTree>
    <p:extLst>
      <p:ext uri="{BB962C8B-B14F-4D97-AF65-F5344CB8AC3E}">
        <p14:creationId xmlns:p14="http://schemas.microsoft.com/office/powerpoint/2010/main" val="3054922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9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150EC3-427F-0AF0-AF05-9B3A9AA602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sz="5400" dirty="0"/>
              <a:t>Continued</a:t>
            </a:r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0423845-4AE4-BC7B-EE04-758923E614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r>
              <a:rPr lang="en-US" sz="2200" dirty="0"/>
              <a:t>I have attached each team with the playoff actual, playoff predict per model, and playoff probability per model. Again, the RF was 80% accurate and </a:t>
            </a:r>
            <a:r>
              <a:rPr lang="en-US" sz="2200" dirty="0" err="1"/>
              <a:t>XGBoost</a:t>
            </a:r>
            <a:r>
              <a:rPr lang="en-US" sz="2200" dirty="0"/>
              <a:t> was 73%. It seems that both models assigned more 1’s than there were playoff teams</a:t>
            </a:r>
          </a:p>
        </p:txBody>
      </p:sp>
      <p:pic>
        <p:nvPicPr>
          <p:cNvPr id="5" name="Content Placeholder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C34607A1-2E1F-80CE-7991-F94A9E8119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865994"/>
            <a:ext cx="6903720" cy="5126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7701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75658-C343-3E41-9634-8F3570492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Predicting Quarter </a:t>
            </a:r>
            <a:r>
              <a:rPr lang="en-US" dirty="0" err="1"/>
              <a:t>Finals|Playoffs</a:t>
            </a:r>
            <a:r>
              <a:rPr lang="en-US" dirty="0"/>
              <a:t> =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3EFBA9-BA1D-D293-D9D4-491EE78F76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Now I wanted to know, “How well can I predict which teams win the first round of the playoffs given that they made the playoffs?”</a:t>
            </a:r>
          </a:p>
          <a:p>
            <a:r>
              <a:rPr lang="en-US" dirty="0"/>
              <a:t>We will act like the playoffs are just about to start and will add back seed and win percentage in this model</a:t>
            </a:r>
          </a:p>
          <a:p>
            <a:r>
              <a:rPr lang="en-US" dirty="0"/>
              <a:t>Model was 44% accurate. What happened???</a:t>
            </a:r>
          </a:p>
          <a:p>
            <a:endParaRPr lang="en-US" b="0" dirty="0">
              <a:solidFill>
                <a:srgbClr val="CE9178"/>
              </a:solidFill>
              <a:effectLst/>
              <a:latin typeface="Menlo" panose="020B0609030804020204" pitchFamily="49" charset="0"/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5DFF0683-2B33-74EB-14CE-19D4EE7C33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8601" y="4251550"/>
            <a:ext cx="5778634" cy="1616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5388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17322-9CC6-9974-ED4C-02911B5BD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643467"/>
            <a:ext cx="3888526" cy="1800526"/>
          </a:xfrm>
        </p:spPr>
        <p:txBody>
          <a:bodyPr>
            <a:normAutofit/>
          </a:bodyPr>
          <a:lstStyle/>
          <a:p>
            <a:r>
              <a:rPr lang="en-US" sz="4000" dirty="0"/>
              <a:t>Predicting Quarter Finals</a:t>
            </a:r>
            <a:endParaRPr lang="en-US" sz="37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1352E7-A7D0-480E-6A21-91FA2A33D2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623381"/>
            <a:ext cx="3888528" cy="3553581"/>
          </a:xfrm>
        </p:spPr>
        <p:txBody>
          <a:bodyPr>
            <a:normAutofit/>
          </a:bodyPr>
          <a:lstStyle/>
          <a:p>
            <a:r>
              <a:rPr lang="en-US" sz="2000" dirty="0"/>
              <a:t>Ah, I see. The models most important features are win percentage and seed. This is a problem because 50% of the first round winners were upsets! </a:t>
            </a:r>
          </a:p>
          <a:p>
            <a:r>
              <a:rPr lang="en-US" sz="2000" dirty="0"/>
              <a:t>Now, let’s talk about some of this model’s limitations</a:t>
            </a:r>
          </a:p>
        </p:txBody>
      </p:sp>
      <p:pic>
        <p:nvPicPr>
          <p:cNvPr id="4" name="Picture 3" descr="A black screen with white text&#10;&#10;Description automatically generated with low confidence">
            <a:extLst>
              <a:ext uri="{FF2B5EF4-FFF2-40B4-BE49-F238E27FC236}">
                <a16:creationId xmlns:a16="http://schemas.microsoft.com/office/drawing/2014/main" id="{5DDBDBF9-488F-B894-0F20-3E5945D837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0306" y="2257357"/>
            <a:ext cx="4464197" cy="2142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681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7A021D-6D7D-E5E2-7A39-731EA5BE4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Limitations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198C67-B22D-5A0F-F9C5-4846F74F90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2800" dirty="0"/>
              <a:t>With a model that holds such a heavy weight on seeding, it will be tough to predict any upsets which is problematic because, this year, 50% of the first round winners were upsets</a:t>
            </a:r>
          </a:p>
          <a:p>
            <a:r>
              <a:rPr lang="en-US" dirty="0"/>
              <a:t>I am not segmenting my test/train variables on if the teams were in the east or west</a:t>
            </a:r>
          </a:p>
          <a:p>
            <a:r>
              <a:rPr lang="en-US" dirty="0"/>
              <a:t>I am running RF’s and </a:t>
            </a:r>
            <a:r>
              <a:rPr lang="en-US" dirty="0" err="1"/>
              <a:t>Xgboosts</a:t>
            </a:r>
            <a:r>
              <a:rPr lang="en-US" dirty="0"/>
              <a:t> as a whole and not on each specific matchup</a:t>
            </a:r>
          </a:p>
          <a:p>
            <a:r>
              <a:rPr lang="en-US" sz="2800" dirty="0"/>
              <a:t>The model doesn</a:t>
            </a:r>
            <a:r>
              <a:rPr lang="en-US" dirty="0"/>
              <a:t>’t predict home vs. away games, how much rest between games, or if players are injured</a:t>
            </a:r>
          </a:p>
          <a:p>
            <a:r>
              <a:rPr lang="en-US" sz="2800" dirty="0"/>
              <a:t>The NBA is so dynamic that it’s hard to acquire all the data to make a very accurate model (Example: State of the art NBA 538 model predicted only half of the first round winners correct)</a:t>
            </a:r>
          </a:p>
        </p:txBody>
      </p:sp>
    </p:spTree>
    <p:extLst>
      <p:ext uri="{BB962C8B-B14F-4D97-AF65-F5344CB8AC3E}">
        <p14:creationId xmlns:p14="http://schemas.microsoft.com/office/powerpoint/2010/main" val="2547347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669E23-A626-4E64-0981-E18BB263991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Interesting Correlations within the Data</a:t>
            </a:r>
          </a:p>
        </p:txBody>
      </p:sp>
    </p:spTree>
    <p:extLst>
      <p:ext uri="{BB962C8B-B14F-4D97-AF65-F5344CB8AC3E}">
        <p14:creationId xmlns:p14="http://schemas.microsoft.com/office/powerpoint/2010/main" val="16475979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1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76EDEC-7D89-EC8E-EC9B-BF67B7BDFA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sz="5400" dirty="0"/>
              <a:t>Heatmap</a:t>
            </a:r>
          </a:p>
        </p:txBody>
      </p:sp>
      <p:sp>
        <p:nvSpPr>
          <p:cNvPr id="21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Content Placeholder 8">
            <a:extLst>
              <a:ext uri="{FF2B5EF4-FFF2-40B4-BE49-F238E27FC236}">
                <a16:creationId xmlns:a16="http://schemas.microsoft.com/office/drawing/2014/main" id="{8547EBE0-E2AB-E23A-2D7B-910A04C8BB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r>
              <a:rPr lang="en-US" sz="2200" dirty="0"/>
              <a:t>Using this heatmap helped me find the correlations across all variables</a:t>
            </a:r>
          </a:p>
          <a:p>
            <a:r>
              <a:rPr lang="en-US" sz="2200" dirty="0"/>
              <a:t>Notice the darker blues for the Win percentage, PD, and age columns</a:t>
            </a:r>
          </a:p>
          <a:p>
            <a:r>
              <a:rPr lang="en-US" sz="2200" dirty="0"/>
              <a:t>I chose to investigate the latter</a:t>
            </a:r>
          </a:p>
        </p:txBody>
      </p:sp>
      <p:pic>
        <p:nvPicPr>
          <p:cNvPr id="5" name="Content Placeholder 4" descr="Graphical user interface, application, table&#10;&#10;Description automatically generated">
            <a:extLst>
              <a:ext uri="{FF2B5EF4-FFF2-40B4-BE49-F238E27FC236}">
                <a16:creationId xmlns:a16="http://schemas.microsoft.com/office/drawing/2014/main" id="{77F3450C-E469-EB50-F878-F2C71196AC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1858405"/>
            <a:ext cx="6903720" cy="3141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8710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8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39AE65-A919-262F-1511-4913CF10B6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en-US" sz="5400" dirty="0"/>
              <a:t>Age Correlations</a:t>
            </a:r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0148F9-E321-9953-98AC-EA2BE02E79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1546299"/>
          </a:xfrm>
        </p:spPr>
        <p:txBody>
          <a:bodyPr anchor="t">
            <a:normAutofit/>
          </a:bodyPr>
          <a:lstStyle/>
          <a:p>
            <a:r>
              <a:rPr lang="en-US" sz="2200" dirty="0"/>
              <a:t>I thought this was very interesting. Age ~ Win Percentage have a 0.59 correlation and age ~ true shooting percentage have a 0.56 correlation</a:t>
            </a:r>
          </a:p>
        </p:txBody>
      </p:sp>
      <p:pic>
        <p:nvPicPr>
          <p:cNvPr id="4" name="Content Placeholder 4" descr="Chart, waterfall chart&#10;&#10;Description automatically generated">
            <a:extLst>
              <a:ext uri="{FF2B5EF4-FFF2-40B4-BE49-F238E27FC236}">
                <a16:creationId xmlns:a16="http://schemas.microsoft.com/office/drawing/2014/main" id="{711BE0CF-E592-3AE8-CF0C-EB96318243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4945" y="609536"/>
            <a:ext cx="5458968" cy="3411855"/>
          </a:xfrm>
          <a:prstGeom prst="rect">
            <a:avLst/>
          </a:prstGeom>
        </p:spPr>
      </p:pic>
      <p:pic>
        <p:nvPicPr>
          <p:cNvPr id="8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D10AC65D-0707-4A3F-DDDC-68A570A045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936" y="4021391"/>
            <a:ext cx="4543073" cy="2431611"/>
          </a:xfrm>
          <a:prstGeom prst="rect">
            <a:avLst/>
          </a:prstGeom>
        </p:spPr>
      </p:pic>
      <p:pic>
        <p:nvPicPr>
          <p:cNvPr id="12" name="Picture 11" descr="Chart, scatter chart&#10;&#10;Description automatically generated">
            <a:extLst>
              <a:ext uri="{FF2B5EF4-FFF2-40B4-BE49-F238E27FC236}">
                <a16:creationId xmlns:a16="http://schemas.microsoft.com/office/drawing/2014/main" id="{A6E90A5D-1AED-A8E0-0B5F-F7590478B5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5491" y="4117125"/>
            <a:ext cx="4543073" cy="2362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4513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E3596DD-156A-473E-9BB3-C6A29F757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2C46C4D6-C474-4E92-B52E-944C1118F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962785" cy="68580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C6EA74-5839-BD37-2490-78B837BEE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643467"/>
            <a:ext cx="3888526" cy="1800526"/>
          </a:xfrm>
        </p:spPr>
        <p:txBody>
          <a:bodyPr>
            <a:normAutofit/>
          </a:bodyPr>
          <a:lstStyle/>
          <a:p>
            <a:r>
              <a:rPr lang="en-US" dirty="0"/>
              <a:t>Age Linear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34BB20-2013-4423-9BC2-91A50B7EA1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623381"/>
            <a:ext cx="3888528" cy="3553581"/>
          </a:xfrm>
        </p:spPr>
        <p:txBody>
          <a:bodyPr>
            <a:normAutofit fontScale="92500" lnSpcReduction="10000"/>
          </a:bodyPr>
          <a:lstStyle/>
          <a:p>
            <a:r>
              <a:rPr lang="en-US" sz="2000" dirty="0"/>
              <a:t>I regressed age onto both these variables and captured the R-squared and p-values</a:t>
            </a:r>
          </a:p>
          <a:p>
            <a:r>
              <a:rPr lang="en-US" sz="2000" dirty="0"/>
              <a:t>Both p-values are statistically significant at the 0.05 level indicating that they are related in the population</a:t>
            </a:r>
          </a:p>
          <a:p>
            <a:r>
              <a:rPr lang="en-US" sz="2000" dirty="0"/>
              <a:t>R-squared is around 0.31-0.34 indicating that 31%-34% of win percentage/TS% can be explained by age</a:t>
            </a:r>
          </a:p>
          <a:p>
            <a:r>
              <a:rPr lang="en-US" sz="2000" dirty="0"/>
              <a:t>There are likely other variables impacting win percentage/TS%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72762A45-5FB2-6B85-5A2F-D8E6C6C79E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6252" y="2443993"/>
            <a:ext cx="4747547" cy="2826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2535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4AA1C7-A3A2-FE90-031E-A36C394676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Conclusion…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9A1785-9991-9857-69BA-B68FBF0C23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 was able to test and train my first random forest and </a:t>
            </a:r>
            <a:r>
              <a:rPr lang="en-US" dirty="0" err="1"/>
              <a:t>xgboost</a:t>
            </a:r>
            <a:r>
              <a:rPr lang="en-US" dirty="0"/>
              <a:t> models</a:t>
            </a:r>
          </a:p>
          <a:p>
            <a:r>
              <a:rPr lang="en-US" dirty="0"/>
              <a:t>Create python functions that will carry over to other projects</a:t>
            </a:r>
          </a:p>
          <a:p>
            <a:r>
              <a:rPr lang="en-US" dirty="0"/>
              <a:t>Create feature importance related to each model</a:t>
            </a:r>
          </a:p>
          <a:p>
            <a:r>
              <a:rPr lang="en-US" dirty="0"/>
              <a:t>Discover correlations across variables</a:t>
            </a:r>
          </a:p>
        </p:txBody>
      </p:sp>
    </p:spTree>
    <p:extLst>
      <p:ext uri="{BB962C8B-B14F-4D97-AF65-F5344CB8AC3E}">
        <p14:creationId xmlns:p14="http://schemas.microsoft.com/office/powerpoint/2010/main" val="18578125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F5745B-6FD7-C61F-392A-F9097E319E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/>
              <a:t>Introduction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8AB4D4-77EC-9224-E280-94D181C52D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/>
          <a:p>
            <a:r>
              <a:rPr lang="en-US" sz="2200" dirty="0"/>
              <a:t>This is my first data science project that I’m documenting on GitHub</a:t>
            </a:r>
          </a:p>
          <a:p>
            <a:r>
              <a:rPr lang="en-US" sz="2200" dirty="0"/>
              <a:t>I wanted to start with a topic that I’m passionate about and has many implied correlations for my first project</a:t>
            </a:r>
          </a:p>
          <a:p>
            <a:r>
              <a:rPr lang="en-US" sz="2200" dirty="0"/>
              <a:t>Objectives</a:t>
            </a:r>
          </a:p>
          <a:p>
            <a:pPr lvl="1"/>
            <a:r>
              <a:rPr lang="en-US" sz="2200" dirty="0"/>
              <a:t>Better learn and understand modeling techniques</a:t>
            </a:r>
          </a:p>
          <a:p>
            <a:pPr lvl="1"/>
            <a:r>
              <a:rPr lang="en-US" sz="2200" dirty="0"/>
              <a:t>Build python functions that can help automate process for projects in the future</a:t>
            </a:r>
          </a:p>
          <a:p>
            <a:pPr lvl="1"/>
            <a:r>
              <a:rPr lang="en-US" sz="2200" dirty="0"/>
              <a:t>Compare average precision vs AUC</a:t>
            </a:r>
          </a:p>
        </p:txBody>
      </p:sp>
    </p:spTree>
    <p:extLst>
      <p:ext uri="{BB962C8B-B14F-4D97-AF65-F5344CB8AC3E}">
        <p14:creationId xmlns:p14="http://schemas.microsoft.com/office/powerpoint/2010/main" val="8642399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1D34770-47A8-402C-AF23-2B653F2D88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E6ECD4-7BBB-8D6A-9E4C-96ABE6D963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79" y="723898"/>
            <a:ext cx="6002110" cy="1495425"/>
          </a:xfrm>
        </p:spPr>
        <p:txBody>
          <a:bodyPr>
            <a:normAutofit/>
          </a:bodyPr>
          <a:lstStyle/>
          <a:p>
            <a:r>
              <a:rPr lang="en-US" sz="4000" dirty="0"/>
              <a:t>Data Source Extraction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75C219-E7A5-3E95-1C37-5184C5B502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6680" y="2405067"/>
            <a:ext cx="6002110" cy="3729034"/>
          </a:xfrm>
        </p:spPr>
        <p:txBody>
          <a:bodyPr>
            <a:normAutofit/>
          </a:bodyPr>
          <a:lstStyle/>
          <a:p>
            <a:r>
              <a:rPr lang="en-US" sz="1700" dirty="0"/>
              <a:t>Source: Basketball Reference</a:t>
            </a:r>
          </a:p>
          <a:p>
            <a:r>
              <a:rPr lang="en-US" sz="1700" dirty="0"/>
              <a:t>Extraction work was very simple. All I had to do was save the tables as .csv to my machine</a:t>
            </a:r>
          </a:p>
          <a:p>
            <a:r>
              <a:rPr lang="en-US" sz="1700" dirty="0"/>
              <a:t>I decided to extract these following seasons:</a:t>
            </a:r>
          </a:p>
          <a:p>
            <a:pPr lvl="1"/>
            <a:r>
              <a:rPr lang="en-US" sz="1300" dirty="0"/>
              <a:t>18-19</a:t>
            </a:r>
          </a:p>
          <a:p>
            <a:pPr lvl="1"/>
            <a:r>
              <a:rPr lang="en-US" sz="1300" dirty="0"/>
              <a:t>19-20</a:t>
            </a:r>
          </a:p>
          <a:p>
            <a:pPr lvl="1"/>
            <a:r>
              <a:rPr lang="en-US" sz="1300" dirty="0"/>
              <a:t>20-21</a:t>
            </a:r>
          </a:p>
          <a:p>
            <a:pPr lvl="1"/>
            <a:r>
              <a:rPr lang="en-US" sz="1300" dirty="0"/>
              <a:t>21-22</a:t>
            </a:r>
          </a:p>
          <a:p>
            <a:pPr lvl="1"/>
            <a:r>
              <a:rPr lang="en-US" sz="1300" dirty="0"/>
              <a:t>22-23</a:t>
            </a:r>
          </a:p>
          <a:p>
            <a:pPr marL="457200" lvl="1" indent="0">
              <a:buNone/>
            </a:pPr>
            <a:endParaRPr lang="en-US" sz="1700" dirty="0"/>
          </a:p>
          <a:p>
            <a:pPr marL="457200" lvl="1" indent="0">
              <a:buNone/>
            </a:pPr>
            <a:endParaRPr lang="en-US" sz="1700" dirty="0"/>
          </a:p>
          <a:p>
            <a:pPr marL="457200" lvl="1" indent="0">
              <a:buNone/>
            </a:pPr>
            <a:endParaRPr lang="en-US" sz="1700" dirty="0"/>
          </a:p>
        </p:txBody>
      </p:sp>
      <p:pic>
        <p:nvPicPr>
          <p:cNvPr id="5" name="Picture 4" descr="Basketball going into hoop against sky">
            <a:extLst>
              <a:ext uri="{FF2B5EF4-FFF2-40B4-BE49-F238E27FC236}">
                <a16:creationId xmlns:a16="http://schemas.microsoft.com/office/drawing/2014/main" id="{2CA41873-A6D1-BB7C-2067-71B80D0201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73" r="38328"/>
          <a:stretch/>
        </p:blipFill>
        <p:spPr>
          <a:xfrm>
            <a:off x="7199440" y="10"/>
            <a:ext cx="4992560" cy="685799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8754257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E156CD-76DB-3422-955B-D841C6BB7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16E478-EEA5-95B3-CA08-6A4EF8586B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sz="2800" dirty="0"/>
              <a:t>Created a list including all the seasons used in the program (ex. ‘21-22’)</a:t>
            </a:r>
          </a:p>
          <a:p>
            <a:pPr lvl="1"/>
            <a:r>
              <a:rPr lang="en-US" sz="2800" dirty="0"/>
              <a:t>Iterated through the list to read the csv files into a </a:t>
            </a:r>
            <a:r>
              <a:rPr lang="en-US" sz="2800" dirty="0" err="1"/>
              <a:t>dataframe</a:t>
            </a:r>
            <a:endParaRPr lang="en-US" sz="2800" dirty="0"/>
          </a:p>
          <a:p>
            <a:pPr lvl="1"/>
            <a:r>
              <a:rPr lang="en-US" sz="2800" dirty="0"/>
              <a:t>Dropped unnecessary columns (ex. Dropped wins and losses because I had win percentage)</a:t>
            </a:r>
          </a:p>
          <a:p>
            <a:pPr lvl="1"/>
            <a:r>
              <a:rPr lang="en-US" sz="2800" dirty="0"/>
              <a:t>Create a Teams </a:t>
            </a:r>
            <a:r>
              <a:rPr lang="en-US" sz="2800" dirty="0" err="1"/>
              <a:t>dataframe</a:t>
            </a:r>
            <a:r>
              <a:rPr lang="en-US" sz="2800" dirty="0"/>
              <a:t> with only season and team variables to join on modeled data for reference</a:t>
            </a:r>
          </a:p>
          <a:p>
            <a:pPr lvl="1"/>
            <a:r>
              <a:rPr lang="en-US" sz="2800" dirty="0"/>
              <a:t>I decided to use the data prior to this year for training purposes and this year’s data for testing</a:t>
            </a:r>
          </a:p>
        </p:txBody>
      </p:sp>
    </p:spTree>
    <p:extLst>
      <p:ext uri="{BB962C8B-B14F-4D97-AF65-F5344CB8AC3E}">
        <p14:creationId xmlns:p14="http://schemas.microsoft.com/office/powerpoint/2010/main" val="37216564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40D9D-AEEA-CE95-C13C-CBFAAAA1D3E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Modeling</a:t>
            </a:r>
          </a:p>
        </p:txBody>
      </p:sp>
    </p:spTree>
    <p:extLst>
      <p:ext uri="{BB962C8B-B14F-4D97-AF65-F5344CB8AC3E}">
        <p14:creationId xmlns:p14="http://schemas.microsoft.com/office/powerpoint/2010/main" val="30224233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E3596DD-156A-473E-9BB3-C6A29F757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2C46C4D6-C474-4E92-B52E-944C1118F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962785" cy="68580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4F012D-D008-08F7-6C6C-9AE1F47884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643467"/>
            <a:ext cx="3888526" cy="1800526"/>
          </a:xfrm>
        </p:spPr>
        <p:txBody>
          <a:bodyPr>
            <a:normAutofit/>
          </a:bodyPr>
          <a:lstStyle/>
          <a:p>
            <a:r>
              <a:rPr lang="en-US" sz="4100"/>
              <a:t>Predicting Playoffs: First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1C6C5F-67DD-C287-D623-EA39A6F7AB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623381"/>
            <a:ext cx="3888528" cy="3553581"/>
          </a:xfrm>
        </p:spPr>
        <p:txBody>
          <a:bodyPr>
            <a:normAutofit/>
          </a:bodyPr>
          <a:lstStyle/>
          <a:p>
            <a:r>
              <a:rPr lang="en-US" sz="2000" dirty="0"/>
              <a:t>My goal was to answer “How well can the model predict which NBA teams make the playoffs with the use of ALL variables”</a:t>
            </a:r>
          </a:p>
          <a:p>
            <a:r>
              <a:rPr lang="en-US" sz="2000" dirty="0"/>
              <a:t>All variables include Win percentage and point differential</a:t>
            </a:r>
          </a:p>
          <a:p>
            <a:r>
              <a:rPr lang="en-US" sz="2000" dirty="0"/>
              <a:t>Here are the accuracy scores -&gt;</a:t>
            </a:r>
          </a:p>
        </p:txBody>
      </p:sp>
      <p:pic>
        <p:nvPicPr>
          <p:cNvPr id="13" name="Picture 12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AB2A8E50-AAE8-09DD-361E-19ECFE943D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3785" y="2639454"/>
            <a:ext cx="5680014" cy="1579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3768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E3596DD-156A-473E-9BB3-C6A29F757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2C46C4D6-C474-4E92-B52E-944C1118F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962785" cy="68580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317322-9CC6-9974-ED4C-02911B5BD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643467"/>
            <a:ext cx="3888526" cy="1800526"/>
          </a:xfrm>
        </p:spPr>
        <p:txBody>
          <a:bodyPr>
            <a:normAutofit/>
          </a:bodyPr>
          <a:lstStyle/>
          <a:p>
            <a:r>
              <a:rPr lang="en-US" sz="3700"/>
              <a:t>Predicting Playoffs: First Approach Continued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1352E7-A7D0-480E-6A21-91FA2A33D2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623381"/>
            <a:ext cx="3888528" cy="3553581"/>
          </a:xfrm>
        </p:spPr>
        <p:txBody>
          <a:bodyPr>
            <a:normAutofit/>
          </a:bodyPr>
          <a:lstStyle/>
          <a:p>
            <a:r>
              <a:rPr lang="en-US" sz="2000" dirty="0"/>
              <a:t>An accuracy score [0.93-1] is not surprising to me as the model was able to train on variables that have </a:t>
            </a:r>
            <a:r>
              <a:rPr lang="en-US" sz="2000" b="1" dirty="0"/>
              <a:t>very strong correlations with Playoff chances like seed and win percentage</a:t>
            </a:r>
          </a:p>
          <a:p>
            <a:r>
              <a:rPr lang="en-US" sz="2000" dirty="0"/>
              <a:t>Here is the list of the top 3 feature importance where you can see that seed and win percentage were the highest features in each model</a:t>
            </a:r>
          </a:p>
        </p:txBody>
      </p:sp>
      <p:pic>
        <p:nvPicPr>
          <p:cNvPr id="6" name="Picture 5" descr="A black screen with white text&#10;&#10;Description automatically generated with low confidence">
            <a:extLst>
              <a:ext uri="{FF2B5EF4-FFF2-40B4-BE49-F238E27FC236}">
                <a16:creationId xmlns:a16="http://schemas.microsoft.com/office/drawing/2014/main" id="{3831531A-3773-5E94-7A89-FA613F52C7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5308" y="2443993"/>
            <a:ext cx="4114800" cy="195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0674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75658-C343-3E41-9634-8F3570492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Predicting Playoffs: Second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3EFBA9-BA1D-D293-D9D4-491EE78F76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Now I wanted to ask, “How well can the models predict which NBA teams will make the playoffs based on </a:t>
            </a:r>
            <a:r>
              <a:rPr lang="en-US" b="1" dirty="0"/>
              <a:t>secondary variables only</a:t>
            </a:r>
          </a:p>
          <a:p>
            <a:r>
              <a:rPr lang="en-US" dirty="0"/>
              <a:t>Secondary variables exclude Win percentage, PD, and seed because these directly influence whether a team will make the playoffs </a:t>
            </a:r>
          </a:p>
          <a:p>
            <a:r>
              <a:rPr lang="en-US" dirty="0"/>
              <a:t>Results</a:t>
            </a:r>
          </a:p>
          <a:p>
            <a:endParaRPr lang="en-US" b="0" dirty="0">
              <a:solidFill>
                <a:srgbClr val="CE9178"/>
              </a:solidFill>
              <a:effectLst/>
              <a:latin typeface="Menlo" panose="020B0609030804020204" pitchFamily="49" charset="0"/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6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6F87C849-AC3D-9C1D-B8BB-2822842DC5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8285" y="4238560"/>
            <a:ext cx="5706880" cy="1633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0754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0E3596DD-156A-473E-9BB3-C6A29F757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2C46C4D6-C474-4E92-B52E-944C1118F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962785" cy="68580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317322-9CC6-9974-ED4C-02911B5BD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643467"/>
            <a:ext cx="3888526" cy="1800526"/>
          </a:xfrm>
        </p:spPr>
        <p:txBody>
          <a:bodyPr>
            <a:normAutofit/>
          </a:bodyPr>
          <a:lstStyle/>
          <a:p>
            <a:r>
              <a:rPr lang="en-US" sz="3700" dirty="0"/>
              <a:t>Predicting Playoffs: Second Approach Continued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1352E7-A7D0-480E-6A21-91FA2A33D2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623381"/>
            <a:ext cx="3888528" cy="3553581"/>
          </a:xfrm>
        </p:spPr>
        <p:txBody>
          <a:bodyPr>
            <a:normAutofit lnSpcReduction="10000"/>
          </a:bodyPr>
          <a:lstStyle/>
          <a:p>
            <a:r>
              <a:rPr lang="en-US" sz="2000" dirty="0"/>
              <a:t>It was impressive that the model recorded accuracies of 0.80 and 0.73 for RF and </a:t>
            </a:r>
            <a:r>
              <a:rPr lang="en-US" sz="2000" dirty="0" err="1"/>
              <a:t>XGBoost</a:t>
            </a:r>
            <a:r>
              <a:rPr lang="en-US" sz="2000" dirty="0"/>
              <a:t> respectively </a:t>
            </a:r>
          </a:p>
          <a:p>
            <a:r>
              <a:rPr lang="en-US" sz="2000" dirty="0"/>
              <a:t>The most indicative features are True Shooting % and 3P% for both models</a:t>
            </a:r>
          </a:p>
          <a:p>
            <a:r>
              <a:rPr lang="en-US" sz="2000" dirty="0"/>
              <a:t>This makes sense as the more accurate you are shooting, the more points you’d accumulate if the total shots taken was controlled</a:t>
            </a:r>
          </a:p>
        </p:txBody>
      </p:sp>
      <p:pic>
        <p:nvPicPr>
          <p:cNvPr id="8" name="Picture 7" descr="A black screen with white text&#10;&#10;Description automatically generated with low confidence">
            <a:extLst>
              <a:ext uri="{FF2B5EF4-FFF2-40B4-BE49-F238E27FC236}">
                <a16:creationId xmlns:a16="http://schemas.microsoft.com/office/drawing/2014/main" id="{7F2E8C47-27B7-C1CA-415E-D45A904461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0986" y="2119793"/>
            <a:ext cx="4747547" cy="2646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6259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13317</TotalTime>
  <Words>872</Words>
  <Application>Microsoft Macintosh PowerPoint</Application>
  <PresentationFormat>Widescreen</PresentationFormat>
  <Paragraphs>73</Paragraphs>
  <Slides>18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Calibri Light</vt:lpstr>
      <vt:lpstr>Menlo</vt:lpstr>
      <vt:lpstr>Office Theme</vt:lpstr>
      <vt:lpstr>Project 1: NBA Playoffs</vt:lpstr>
      <vt:lpstr>Introduction</vt:lpstr>
      <vt:lpstr>Data Source Extraction</vt:lpstr>
      <vt:lpstr>Data Prep</vt:lpstr>
      <vt:lpstr>Modeling</vt:lpstr>
      <vt:lpstr>Predicting Playoffs: First Approach</vt:lpstr>
      <vt:lpstr>Predicting Playoffs: First Approach Continued</vt:lpstr>
      <vt:lpstr>Predicting Playoffs: Second Approach</vt:lpstr>
      <vt:lpstr>Predicting Playoffs: Second Approach Continued</vt:lpstr>
      <vt:lpstr>Continued</vt:lpstr>
      <vt:lpstr>Predicting Quarter Finals|Playoffs = 1</vt:lpstr>
      <vt:lpstr>Predicting Quarter Finals</vt:lpstr>
      <vt:lpstr>Model Limitations</vt:lpstr>
      <vt:lpstr>Interesting Correlations within the Data</vt:lpstr>
      <vt:lpstr>Heatmap</vt:lpstr>
      <vt:lpstr>Age Correlations</vt:lpstr>
      <vt:lpstr>Age Linear Regression</vt:lpstr>
      <vt:lpstr>In Conclusion…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1: NBA Playoffs</dc:title>
  <dc:creator>Macrides, Matthew B.</dc:creator>
  <cp:lastModifiedBy>Macrides, Matthew B.</cp:lastModifiedBy>
  <cp:revision>2</cp:revision>
  <dcterms:created xsi:type="dcterms:W3CDTF">2023-04-21T17:18:55Z</dcterms:created>
  <dcterms:modified xsi:type="dcterms:W3CDTF">2023-05-03T21:16:04Z</dcterms:modified>
</cp:coreProperties>
</file>